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800">
                <a:solidFill>
                  <a:schemeClr val="dk2"/>
                </a:solidFill>
              </a:rPr>
              <a:t>INTRO to SOCIAL STUDIES</a:t>
            </a:r>
          </a:p>
          <a:p>
            <a:pPr lvl="0">
              <a:spcBef>
                <a:spcPts val="0"/>
              </a:spcBef>
              <a:buNone/>
            </a:pPr>
            <a:r>
              <a:rPr lang="en" sz="2800">
                <a:solidFill>
                  <a:schemeClr val="dk2"/>
                </a:solidFill>
              </a:rPr>
              <a:t>Ms Morford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t/>
            </a:r>
            <a:endParaRPr sz="2800">
              <a:solidFill>
                <a:schemeClr val="dk2"/>
              </a:solidFill>
            </a:endParaRPr>
          </a:p>
        </p:txBody>
      </p:sp>
      <p:sp>
        <p:nvSpPr>
          <p:cNvPr id="55" name="Shape 5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457200" lvl="0" marL="1828800" algn="l">
              <a:spcBef>
                <a:spcPts val="0"/>
              </a:spcBef>
              <a:buNone/>
            </a:pPr>
            <a:r>
              <a:rPr lang="en"/>
              <a:t>Tuesday January 10, 2017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/>
          <p:nvPr>
            <p:ph type="title"/>
          </p:nvPr>
        </p:nvSpPr>
        <p:spPr>
          <a:xfrm>
            <a:off x="311700" y="445025"/>
            <a:ext cx="8520600" cy="1038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What do you already know about the HISTORY of affirmative action </a:t>
            </a:r>
            <a:r>
              <a:rPr i="1" lang="en">
                <a:solidFill>
                  <a:srgbClr val="FF0000"/>
                </a:solidFill>
              </a:rPr>
              <a:t>at the University of Illinois</a:t>
            </a:r>
            <a:r>
              <a:rPr lang="en"/>
              <a:t>?</a:t>
            </a:r>
          </a:p>
        </p:txBody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x="311700" y="1483925"/>
            <a:ext cx="8520600" cy="3084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When and within what part of the university was it first practiced?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How was it practiced?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type="title"/>
          </p:nvPr>
        </p:nvSpPr>
        <p:spPr>
          <a:xfrm>
            <a:off x="311700" y="445025"/>
            <a:ext cx="8520600" cy="1038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What do you already know about the HISTORY of affirmative action </a:t>
            </a:r>
            <a:r>
              <a:rPr i="1" lang="en">
                <a:solidFill>
                  <a:srgbClr val="FF0000"/>
                </a:solidFill>
              </a:rPr>
              <a:t>at the University of Illinois</a:t>
            </a:r>
            <a:r>
              <a:rPr lang="en"/>
              <a:t>?</a:t>
            </a:r>
          </a:p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311700" y="1483925"/>
            <a:ext cx="8520600" cy="3084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When and within what part of the university was it first practiced?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How was it practiced?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Was this seen as a good practice/policy?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Why or why not?  (By whom?)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Why such controversy? </a:t>
            </a:r>
          </a:p>
        </p:txBody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Affirmative action policies and practices have been around for decades.</a:t>
            </a:r>
          </a:p>
          <a:p>
            <a:pPr indent="457200" lvl="0" rtl="0">
              <a:spcBef>
                <a:spcPts val="0"/>
              </a:spcBef>
              <a:buNone/>
            </a:pPr>
            <a:r>
              <a:rPr lang="en"/>
              <a:t>Why have some people questioned the “fairness” of affirmative action in </a:t>
            </a:r>
          </a:p>
          <a:p>
            <a:pPr indent="457200" lvl="0" rtl="0">
              <a:spcBef>
                <a:spcPts val="0"/>
              </a:spcBef>
              <a:buNone/>
            </a:pPr>
            <a:r>
              <a:rPr lang="en"/>
              <a:t>admissions to public universities?</a:t>
            </a:r>
          </a:p>
          <a:p>
            <a:pPr indent="0" lvl="0" mar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When (and by whom) have affirmative action policies been challenged in courts?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x="311700" y="445025"/>
            <a:ext cx="8520600" cy="968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To do oral history, you need to familiarize yourself with the topic:</a:t>
            </a:r>
          </a:p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311700" y="1539100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The HISTORY of affirmative action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The HISTORY of access to public education, esp at post-secondary level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The HISTORY of how people who are not part of “dominant demographics” have been treated and how they have fought to establish and extend their rights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The HISTORY of court cases, legal precedents, laws, executive orders and the constitution itself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Start making a timeline!</a:t>
            </a:r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/>
              <a:t>Using the template provided and your project overview, put important milestones related to the history of affirmative action into the table.</a:t>
            </a:r>
          </a:p>
          <a:p>
            <a:pPr lvl="0">
              <a:spcBef>
                <a:spcPts val="0"/>
              </a:spcBef>
              <a:buNone/>
            </a:pPr>
            <a:r>
              <a:rPr lang="en" sz="2400"/>
              <a:t>You do NOT need to print this out, but do have it on your laptop and your laptop charged.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What is YOUR class oral history project about?</a:t>
            </a:r>
          </a:p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/>
              <a:t>  </a:t>
            </a:r>
            <a:r>
              <a:rPr b="1" lang="en" sz="2400"/>
              <a:t>the history of AFFIRMATIVE ACTION as seen in</a:t>
            </a:r>
          </a:p>
          <a:p>
            <a:pPr lvl="0">
              <a:spcBef>
                <a:spcPts val="0"/>
              </a:spcBef>
              <a:buNone/>
            </a:pPr>
            <a:r>
              <a:rPr b="1" lang="en" sz="2400"/>
              <a:t>      the lives of students in east-central Illinois</a:t>
            </a:r>
          </a:p>
          <a:p>
            <a:pPr lvl="0">
              <a:spcBef>
                <a:spcPts val="0"/>
              </a:spcBef>
              <a:buNone/>
            </a:pPr>
            <a:r>
              <a:rPr lang="en" sz="2400"/>
              <a:t>	     </a:t>
            </a:r>
            <a:r>
              <a:rPr i="1" lang="en" sz="2400"/>
              <a:t>It’s time to</a:t>
            </a:r>
          </a:p>
          <a:p>
            <a:pPr lvl="0">
              <a:spcBef>
                <a:spcPts val="0"/>
              </a:spcBef>
              <a:buNone/>
            </a:pPr>
            <a:r>
              <a:rPr i="1" lang="en" sz="2400"/>
              <a:t>          take some </a:t>
            </a:r>
          </a:p>
          <a:p>
            <a:pPr lvl="0">
              <a:spcBef>
                <a:spcPts val="0"/>
              </a:spcBef>
              <a:buNone/>
            </a:pPr>
            <a:r>
              <a:rPr i="1" lang="en" sz="2400"/>
              <a:t>          notes!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400"/>
          </a:p>
        </p:txBody>
      </p:sp>
      <p:pic>
        <p:nvPicPr>
          <p:cNvPr descr="images-3.jpg" id="62" name="Shape 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2325" y="2258003"/>
            <a:ext cx="4867599" cy="220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What do we mean by AFFIRMATIVE ACTION?</a:t>
            </a:r>
          </a:p>
        </p:txBody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What do we mean by AFFIRMATIVE ACTION?</a:t>
            </a:r>
          </a:p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rPr lang="en"/>
              <a:t>the institutional policy and intentional practice of 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identifying and finding, 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recruiting and 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retaining 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individuals from underrepresented groups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/>
          <p:nvPr>
            <p:ph type="title"/>
          </p:nvPr>
        </p:nvSpPr>
        <p:spPr>
          <a:xfrm>
            <a:off x="311700" y="445025"/>
            <a:ext cx="8520600" cy="15033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What aspects of AFFIRMATIVE ACTION will we examine -- or NOT examine -- in our class oral history project?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311700" y="2007950"/>
            <a:ext cx="8367900" cy="2560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title"/>
          </p:nvPr>
        </p:nvSpPr>
        <p:spPr>
          <a:xfrm>
            <a:off x="311700" y="445025"/>
            <a:ext cx="8463900" cy="11442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What aspects of AFFIRMATIVE ACTION will we examine -- or NOT -- in our class OH project?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311700" y="1971175"/>
            <a:ext cx="8311800" cy="2957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"/>
              <a:t>We will examine</a:t>
            </a:r>
            <a:r>
              <a:rPr lang="en"/>
              <a:t>:							</a:t>
            </a:r>
            <a:r>
              <a:rPr b="1" lang="en"/>
              <a:t>We will NOT examine</a:t>
            </a:r>
            <a:r>
              <a:rPr lang="en"/>
              <a:t>:</a:t>
            </a:r>
          </a:p>
          <a:p>
            <a:pPr lvl="0">
              <a:spcBef>
                <a:spcPts val="0"/>
              </a:spcBef>
              <a:buNone/>
            </a:pPr>
            <a:r>
              <a:rPr lang="en"/>
              <a:t>higher education							employment (even at universities)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College								selective admissions in 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en"/>
              <a:t>Grad school							  secondary schools like Uni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Experiences of people, policies and			(not as closely)  affirmative action 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institutions in east-central Illinois			   in other places and countries</a:t>
            </a:r>
          </a:p>
        </p:txBody>
      </p:sp>
      <p:sp>
        <p:nvSpPr>
          <p:cNvPr id="87" name="Shape 87"/>
          <p:cNvSpPr txBox="1"/>
          <p:nvPr/>
        </p:nvSpPr>
        <p:spPr>
          <a:xfrm>
            <a:off x="3452825" y="4008225"/>
            <a:ext cx="12000" cy="2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>
            <p:ph type="title"/>
          </p:nvPr>
        </p:nvSpPr>
        <p:spPr>
          <a:xfrm>
            <a:off x="311700" y="445025"/>
            <a:ext cx="8520600" cy="1038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What do you already know about the HISTORY of affirmative action in higher education?</a:t>
            </a:r>
          </a:p>
        </p:txBody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x="311700" y="1483925"/>
            <a:ext cx="8520600" cy="3084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When was the idea first “coined”?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By whom?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>
            <p:ph type="title"/>
          </p:nvPr>
        </p:nvSpPr>
        <p:spPr>
          <a:xfrm>
            <a:off x="311700" y="445025"/>
            <a:ext cx="8520600" cy="1038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What do you already know about the HISTORY of affirmative action in higher education?</a:t>
            </a:r>
          </a:p>
        </p:txBody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x="311700" y="1483925"/>
            <a:ext cx="8520600" cy="3084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When was the idea first “coined”?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By whom?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When and where was it first practiced?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How was it practiced?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>
            <p:ph type="title"/>
          </p:nvPr>
        </p:nvSpPr>
        <p:spPr>
          <a:xfrm>
            <a:off x="311700" y="445025"/>
            <a:ext cx="8520600" cy="1038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What do you already know about the HISTORY of affirmative action in higher education?</a:t>
            </a:r>
          </a:p>
        </p:txBody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x="311700" y="1483925"/>
            <a:ext cx="8520600" cy="30849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n"/>
              <a:t>When and where was it first practiced?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How was it practiced?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Was this seen as a good practice/policy?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n"/>
              <a:t>Why or why not?  (By whom?)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